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  <p:sldMasterId id="2147483656" r:id="rId2"/>
  </p:sldMasterIdLst>
  <p:notesMasterIdLst>
    <p:notesMasterId r:id="rId11"/>
  </p:notesMasterIdLst>
  <p:handoutMasterIdLst>
    <p:handoutMasterId r:id="rId12"/>
  </p:handoutMasterIdLst>
  <p:sldIdLst>
    <p:sldId id="262" r:id="rId3"/>
    <p:sldId id="260" r:id="rId4"/>
    <p:sldId id="257" r:id="rId5"/>
    <p:sldId id="275" r:id="rId6"/>
    <p:sldId id="276" r:id="rId7"/>
    <p:sldId id="277" r:id="rId8"/>
    <p:sldId id="274" r:id="rId9"/>
    <p:sldId id="263" r:id="rId1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99"/>
    <a:srgbClr val="933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8"/>
    <p:restoredTop sz="94694"/>
  </p:normalViewPr>
  <p:slideViewPr>
    <p:cSldViewPr snapToGrid="0" snapToObjects="1" showGuides="1">
      <p:cViewPr varScale="1">
        <p:scale>
          <a:sx n="125" d="100"/>
          <a:sy n="125" d="100"/>
        </p:scale>
        <p:origin x="114" y="240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A7E84B11-8086-A046-B6B7-F7A9DB5EA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E5F8304-EF8E-7A48-A3EC-256BB4EB2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746FA-9F78-5A43-BFD1-03D27A7F3C92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E85A97-9D2F-A74D-874B-B462CB8C63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B02496D-CD03-4446-AD06-43B91E168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CC9C5-FF55-F544-A6D3-2B14C7549CF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42182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5.png>
</file>

<file path=ppt/media/image6.png>
</file>

<file path=ppt/media/image7.gif>
</file>

<file path=ppt/media/image7.png>
</file>

<file path=ppt/media/image8.gif>
</file>

<file path=ppt/media/image8.pn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D10F-BC7E-0545-A8D3-D708044527A6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cs-CZ"/>
              <a:t>Upravte styly předlohy textu.
Druhá úroveň
Třetí úroveň
Čtvrtá úroveň
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77E90-4C3A-1A40-BB34-28A95E688A1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024213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6486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376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813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97104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8905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9861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5776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6981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2F60A5-AF07-B541-AE6A-88569EB7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45" y="1122363"/>
            <a:ext cx="11807825" cy="20542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2AB18D6-A597-8B4E-A383-BD55E7799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45" y="3602037"/>
            <a:ext cx="11797067" cy="25987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EDE463D-611E-7641-BE67-E50FAAD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BC9F34-E144-0247-B652-197C07073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76199" y="6356349"/>
            <a:ext cx="9896625" cy="320377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C838B55-B834-7B40-AB95-C477904C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92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BBB-390C-8746-8F6D-62B6435F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2AC7-CCB6-7743-BA17-958390688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134D6-2490-5248-8BDE-DBC857FAD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26196-17B1-8245-A58A-F8CFE52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613EA-3698-4344-847F-E2367A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66FBF-FFBF-9746-9924-D6ECC8F2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072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15BE-E091-174E-9BC7-1C1BCA6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750E-8FBE-E846-AB80-9F86414BC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1511B-D22A-1245-A98E-3D2AFE55B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5B39B-BFEB-134C-AB6F-4AB601CEDC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821D6-D3D4-CF41-A511-5A5AC1081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7EB4-86D6-B743-9954-71FAD9D0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64A0-F572-C149-849B-B307CD8B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28744-8951-9A4F-A3AA-DD575AE0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79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1551-C6A2-6D44-9A81-20B0DFB75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6EF13A-BEDD-8D40-AC6C-A39969AD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FB4E8-8C55-204A-9573-634F389DE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9D78F-1EEB-F743-A9FB-1B91894C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0205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72057-05C0-D143-BA44-BD676CD9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E2FB-8405-5C4E-A05E-0DC323AF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D6ECD-2072-7649-8717-F6947C5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331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C40A-3F5C-0E49-8F8F-6D9B29B5E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F6FE-AE6D-AA46-B7E6-274E9FECE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48ED1-3C22-CF4D-964F-6309C68D3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0880F-C387-A147-90BC-C25E5F37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54222-DA1D-5942-8C32-925C8CDD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0EA64-309A-514C-86EA-FAFE5044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4901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B0C9-7B40-FA40-987F-51603A9D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E2F6F5-7F35-EB4D-A1EC-863E7E34CA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E35B1-C2B0-4D4B-943E-DEB98AAF2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6A77F-094E-5646-B960-EB9F6F15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CD75F-2872-9748-8FDD-854012C2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6C3EB-745B-034B-8C75-CEC8F7C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97806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99B7-157B-F045-9923-D12EED65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47F9E-6176-9946-A28B-E20C2D51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7A46-18AB-7B43-B05D-7EC3E7A0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A48DC-3CD9-9542-B18D-D6CC3077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A9E0-9FA1-6145-9530-79E7D73F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8502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34EEB-BD8A-2044-8B35-C5AE56E514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A23D1-7F69-7E47-A6BD-BB612A4E4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427B6-FD45-B74E-996A-99BB45FE3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53127-1CB8-1D46-8EE1-22CBD542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FF5BE-5006-9542-9F89-C97DC7BD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51431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C6A7C0-0649-6040-A91B-A51D8870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670A8E-FAF4-EB48-A95A-5A580126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65CAB9C-0386-8B4F-99ED-91992F801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E2BD-95EA-854F-BAB8-0CF99DE8AA7D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33C643-BAC6-384B-8391-4C4A373E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E1B1056-E9A4-E849-AFE0-99640ED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1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501A35-F9F4-C746-910A-0AB6C44A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59386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01E6E-0516-434B-9AFD-79C0FAE7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807746"/>
            <a:ext cx="11796416" cy="337790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1AAA1F3-AAB7-A046-B5C1-7E0FED02F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6486-B92A-5D40-B65E-EA3DE825AE5B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E67D82-BA89-E943-BE3E-6FD326C1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47011"/>
            <a:ext cx="9937749" cy="318604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5E7D21-DA7F-BC4B-ADBF-66F03AA0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38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E10C0C-49DB-714B-8253-3919EEA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9716" cy="1021977"/>
          </a:xfrm>
        </p:spPr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AE45FF5-CFF7-BC4B-BE44-7DE11320B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2846" y="2162287"/>
            <a:ext cx="5785204" cy="401467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0186BD-CCF8-814D-8F98-56078DF4C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2162285"/>
            <a:ext cx="5795963" cy="403849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0C9FC7B-3212-0C45-8BA4-BD25FC40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2B60A-F8EB-A649-BA02-2207FB45044B}" type="datetime3">
              <a:rPr lang="cs-CZ" smtClean="0"/>
              <a:t>26/10/20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71C6E2-9DD7-8649-B049-1FBCF5CC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D2E780-8CA4-694B-B7E2-70742E38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043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E3C6D-02AA-BD44-84A9-B919C331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315A8E6-4C0A-AA4C-9079-37AC2872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160E-3D53-D847-9A74-1C37BCEA757F}" type="datetime3">
              <a:rPr lang="cs-CZ" smtClean="0"/>
              <a:t>26/10/20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B6F38-4D44-9840-89C1-FF42C22B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03DEF9F-619E-514F-B49B-61758FC0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244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14C914-950A-7942-B0E9-3FEB6F7F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DC4E-A034-0F4F-963D-96AE1C40BED7}" type="datetime3">
              <a:rPr lang="cs-CZ" smtClean="0"/>
              <a:t>26/10/20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CF0096-0579-6045-8D0F-A71D6439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0E670FDF-F365-974E-B39A-0DEC9CD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708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A41D-18F5-2B4E-BE99-D6457D84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0582C-01B7-3F42-AD28-9B7DF4DD5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C3A37-4F77-534E-9AF3-D82BFE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DCCB8-70AD-574C-9AA9-B02DA9D9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117F-487E-494C-9FA1-CB037C2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916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6EA4-94EE-9E4C-9451-0C053C35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C682-265E-EE41-A540-118A3A39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DCE98-8002-BC4F-85CF-80F1678C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0820-F6DD-5A4F-80F7-CAC42703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03D53-E799-BF42-83F0-6B6D5E02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1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D3AB-3AE5-6C49-B89B-0B3333B9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1D72-6450-1245-B950-D14EEE9B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13D4-2C24-4B4C-A527-27123477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6D41A-5F70-D542-B768-4CA673DB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84A22-3709-7E43-ADD3-04B31F1D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12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6D6CC12-ACA0-634F-80C9-39820930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dirty="0"/>
              <a:t>Nadpis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7F40DBE-8FC7-7448-B1A4-0F1683F3C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94" y="2229316"/>
            <a:ext cx="11798619" cy="3973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cs-CZ" dirty="0"/>
              <a:t>Upravte styly předlohy textu.
Druhá úroveň
Třetí úroveň
Čtvrtá úroveň
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516F3-F99B-5944-9236-CEAA13395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3497" y="6356350"/>
            <a:ext cx="926054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0002-C91F-8548-89A7-9BF65FF7DADF}" type="datetime3">
              <a:rPr lang="cs-CZ" smtClean="0"/>
              <a:t>26/10/20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D98F16-2029-8D49-91DD-2C737D88D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6349"/>
            <a:ext cx="6127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4BAA-1A06-B141-8215-9D88CF6A7203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6ECB6-BE35-5F47-9527-63BD8453A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pic>
        <p:nvPicPr>
          <p:cNvPr id="117" name="Obrázek 116" descr="Obsah obrázku objekt, hodiny, interiér&#10;&#10;&#10;&#10;Popis se vygeneroval automaticky.">
            <a:extLst>
              <a:ext uri="{FF2B5EF4-FFF2-40B4-BE49-F238E27FC236}">
                <a16:creationId xmlns:a16="http://schemas.microsoft.com/office/drawing/2014/main" id="{F769A674-0C2E-6F4A-9D0D-18FAA4C606C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00196" y="227013"/>
            <a:ext cx="6337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73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4201" userDrawn="1">
          <p15:clr>
            <a:srgbClr val="F26B43"/>
          </p15:clr>
        </p15:guide>
        <p15:guide id="5" pos="121" userDrawn="1">
          <p15:clr>
            <a:srgbClr val="F26B43"/>
          </p15:clr>
        </p15:guide>
        <p15:guide id="6" pos="7559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001" userDrawn="1">
          <p15:clr>
            <a:srgbClr val="F26B43"/>
          </p15:clr>
        </p15:guide>
        <p15:guide id="10" pos="7151" userDrawn="1">
          <p15:clr>
            <a:srgbClr val="F26B43"/>
          </p15:clr>
        </p15:guide>
        <p15:guide id="11" pos="7038" userDrawn="1">
          <p15:clr>
            <a:srgbClr val="F26B43"/>
          </p15:clr>
        </p15:guide>
        <p15:guide id="12" orient="horz" pos="3997" userDrawn="1">
          <p15:clr>
            <a:srgbClr val="F26B43"/>
          </p15:clr>
        </p15:guide>
        <p15:guide id="13" pos="3659" userDrawn="1">
          <p15:clr>
            <a:srgbClr val="F26B43"/>
          </p15:clr>
        </p15:guide>
        <p15:guide id="14" orient="horz" pos="2432" userDrawn="1">
          <p15:clr>
            <a:srgbClr val="F26B43"/>
          </p15:clr>
        </p15:guide>
        <p15:guide id="15" orient="horz" pos="3906" userDrawn="1">
          <p15:clr>
            <a:srgbClr val="F26B43"/>
          </p15:clr>
        </p15:guide>
        <p15:guide id="16" orient="horz" pos="527" userDrawn="1">
          <p15:clr>
            <a:srgbClr val="F26B43"/>
          </p15:clr>
        </p15:guide>
        <p15:guide id="17" orient="horz" pos="663" userDrawn="1">
          <p15:clr>
            <a:srgbClr val="F26B43"/>
          </p15:clr>
        </p15:guide>
        <p15:guide id="18" pos="710" userDrawn="1">
          <p15:clr>
            <a:srgbClr val="F26B43"/>
          </p15:clr>
        </p15:guide>
        <p15:guide id="19" pos="778" userDrawn="1">
          <p15:clr>
            <a:srgbClr val="F26B43"/>
          </p15:clr>
        </p15:guide>
        <p15:guide id="20" orient="horz" pos="14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2C198-AF9F-0A41-9A82-28EC7DDD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5F5F5-E124-A54B-9981-D7FA5E3D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942D7-B669-9940-B52D-60CF522EFE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BC748-752E-9E47-952B-1B6B12A8FBCB}" type="datetimeFigureOut">
              <a:rPr lang="cs-CZ" smtClean="0"/>
              <a:t>26.10.2020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2DEF7-65E0-8647-8D41-57980F1E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E33C7-0C21-634B-9232-89AED669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99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gif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31BD6DA5-9406-D149-A9F0-94599470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6156960"/>
            <a:ext cx="1651000" cy="1905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AA61AF7-0A68-1346-8A03-3E8C31A1B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899340"/>
            <a:ext cx="5334000" cy="111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7B8831-8F35-FF42-902D-9F4408DA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650" y="2748070"/>
            <a:ext cx="7378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75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6C7814-19D0-D044-AD35-ED9091139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03" y="2187892"/>
            <a:ext cx="11807825" cy="2054225"/>
          </a:xfrm>
        </p:spPr>
        <p:txBody>
          <a:bodyPr/>
          <a:lstStyle/>
          <a:p>
            <a:r>
              <a:rPr lang="en-US" sz="4800" dirty="0" smtClean="0">
                <a:solidFill>
                  <a:srgbClr val="00A499"/>
                </a:solidFill>
              </a:rPr>
              <a:t>Biologically inspired algorithms</a:t>
            </a:r>
            <a:br>
              <a:rPr lang="en-US" sz="4800" dirty="0" smtClean="0">
                <a:solidFill>
                  <a:srgbClr val="00A499"/>
                </a:solidFill>
              </a:rPr>
            </a:br>
            <a:r>
              <a:rPr lang="en-US" sz="4800" dirty="0" smtClean="0">
                <a:solidFill>
                  <a:srgbClr val="00A499"/>
                </a:solidFill>
              </a:rPr>
              <a:t>Exercise </a:t>
            </a:r>
            <a:r>
              <a:rPr lang="en-US" sz="4800" dirty="0">
                <a:solidFill>
                  <a:srgbClr val="00A499"/>
                </a:solidFill>
              </a:rPr>
              <a:t>5</a:t>
            </a:r>
            <a:endParaRPr lang="cs-CZ" sz="4800" dirty="0">
              <a:solidFill>
                <a:srgbClr val="00A499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3462E6A-BA43-6348-924A-E49976C562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603" y="4242117"/>
            <a:ext cx="11797067" cy="977583"/>
          </a:xfrm>
        </p:spPr>
        <p:txBody>
          <a:bodyPr/>
          <a:lstStyle/>
          <a:p>
            <a:r>
              <a:rPr lang="en-US" dirty="0" err="1" smtClean="0"/>
              <a:t>Ing</a:t>
            </a:r>
            <a:r>
              <a:rPr lang="en-US" dirty="0" smtClean="0"/>
              <a:t>. </a:t>
            </a:r>
            <a:r>
              <a:rPr lang="en-US" dirty="0" err="1" smtClean="0"/>
              <a:t>Lenka</a:t>
            </a:r>
            <a:r>
              <a:rPr lang="en-US" dirty="0" smtClean="0"/>
              <a:t> </a:t>
            </a:r>
            <a:r>
              <a:rPr lang="en-US" dirty="0" err="1" smtClean="0"/>
              <a:t>Skanderov</a:t>
            </a:r>
            <a:r>
              <a:rPr lang="cs-CZ" dirty="0" smtClean="0"/>
              <a:t>á, </a:t>
            </a:r>
            <a:r>
              <a:rPr lang="cs-CZ" dirty="0" err="1" smtClean="0"/>
              <a:t>Ph</a:t>
            </a:r>
            <a:r>
              <a:rPr lang="cs-CZ" dirty="0" smtClean="0"/>
              <a:t>. D.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98121F1-3D8E-594F-90DB-4F0B98C0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ECFA50-A063-9142-88B9-F0C90FFC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A7925D-4BBE-3C40-9FF4-E3054648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64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Content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8822"/>
            <a:ext cx="11796416" cy="3910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</a:rPr>
              <a:t>Differential Evolution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 smtClean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759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Differential Evolution – Control Parameters</a:t>
            </a:r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03497" y="2278822"/>
                <a:ext cx="11796416" cy="3910534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𝑁𝑃</m:t>
                    </m:r>
                    <m:r>
                      <a:rPr lang="en-GB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… </m:t>
                    </m:r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number of individuals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GB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𝑚𝑎𝑥𝑖𝑚</m:t>
                        </m:r>
                      </m:sub>
                    </m:sSub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… number of generation cycles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 … mutation constant (also denoted as scaling factor)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𝐶𝑅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… crossover range</a:t>
                </a:r>
                <a:endParaRPr lang="en-GB" sz="2400" dirty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3497" y="2278822"/>
                <a:ext cx="11796416" cy="3910534"/>
              </a:xfrm>
              <a:blipFill>
                <a:blip r:embed="rId3"/>
                <a:stretch>
                  <a:fillRect l="-672" t="-2184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8339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Differential Evolution – Individual and Population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4</a:t>
            </a:fld>
            <a:endParaRPr lang="cs-CZ"/>
          </a:p>
        </p:txBody>
      </p:sp>
      <p:sp>
        <p:nvSpPr>
          <p:cNvPr id="8" name="Obdélník 7"/>
          <p:cNvSpPr/>
          <p:nvPr/>
        </p:nvSpPr>
        <p:spPr>
          <a:xfrm>
            <a:off x="5665159" y="386904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3.4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665159" y="498918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5.0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0" name="Obdélník 9"/>
          <p:cNvSpPr/>
          <p:nvPr/>
        </p:nvSpPr>
        <p:spPr>
          <a:xfrm>
            <a:off x="5665158" y="424242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2.5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1" name="Obdélník 10"/>
          <p:cNvSpPr/>
          <p:nvPr/>
        </p:nvSpPr>
        <p:spPr>
          <a:xfrm>
            <a:off x="5665159" y="461580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1.0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2" name="Obdélník 11"/>
          <p:cNvSpPr/>
          <p:nvPr/>
        </p:nvSpPr>
        <p:spPr>
          <a:xfrm>
            <a:off x="5665159" y="536256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2.2</a:t>
            </a:r>
            <a:endParaRPr lang="cs-CZ" sz="13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ovéPole 12"/>
              <p:cNvSpPr txBox="1"/>
              <p:nvPr/>
            </p:nvSpPr>
            <p:spPr>
              <a:xfrm>
                <a:off x="411480" y="2119449"/>
                <a:ext cx="11041380" cy="3462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Consider the objective function to be Sphere function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sSubSup>
                          <m:sSub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GB" dirty="0" smtClean="0"/>
                  <a:t>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=1, …,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𝑁𝑃</m:t>
                    </m:r>
                  </m:oMath>
                </a14:m>
                <a:endParaRPr lang="en-GB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dirty="0" smtClean="0"/>
                  <a:t> … index of individual within a population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dirty="0" smtClean="0"/>
                  <a:t> … index of a parameter of an individual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Example: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𝑁𝑃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endParaRPr lang="en-GB" b="0" dirty="0" smtClean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dirty="0" smtClean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𝐶𝑅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GB" b="0" dirty="0" smtClean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𝑚𝑎𝑥𝑖𝑚</m:t>
                        </m:r>
                      </m:sub>
                    </m:sSub>
                  </m:oMath>
                </a14:m>
                <a:r>
                  <a:rPr lang="en-GB" dirty="0" smtClean="0"/>
                  <a:t> =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GB" dirty="0" smtClean="0"/>
                  <a:t>  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DE was developed to work with real numbers</a:t>
                </a:r>
              </a:p>
            </p:txBody>
          </p:sp>
        </mc:Choice>
        <mc:Fallback>
          <p:sp>
            <p:nvSpPr>
              <p:cNvPr id="13" name="TextovéPol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80" y="2119449"/>
                <a:ext cx="11041380" cy="3462743"/>
              </a:xfrm>
              <a:prstGeom prst="rect">
                <a:avLst/>
              </a:prstGeom>
              <a:blipFill>
                <a:blip r:embed="rId3"/>
                <a:stretch>
                  <a:fillRect l="-387" t="-12324" b="-1937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Obdélník 13"/>
          <p:cNvSpPr/>
          <p:nvPr/>
        </p:nvSpPr>
        <p:spPr>
          <a:xfrm>
            <a:off x="5669284" y="592263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48.65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5" name="Obdélník 14"/>
          <p:cNvSpPr/>
          <p:nvPr/>
        </p:nvSpPr>
        <p:spPr>
          <a:xfrm>
            <a:off x="7493959" y="386904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2.0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6" name="Obdélník 15"/>
          <p:cNvSpPr/>
          <p:nvPr/>
        </p:nvSpPr>
        <p:spPr>
          <a:xfrm>
            <a:off x="7493959" y="498918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6.0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7" name="Obdélník 16"/>
          <p:cNvSpPr/>
          <p:nvPr/>
        </p:nvSpPr>
        <p:spPr>
          <a:xfrm>
            <a:off x="7493958" y="424242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4.5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8" name="Obdélník 17"/>
          <p:cNvSpPr/>
          <p:nvPr/>
        </p:nvSpPr>
        <p:spPr>
          <a:xfrm>
            <a:off x="7493959" y="461580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1.0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19" name="Obdélník 18"/>
          <p:cNvSpPr/>
          <p:nvPr/>
        </p:nvSpPr>
        <p:spPr>
          <a:xfrm>
            <a:off x="7493959" y="536256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5.0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0" name="Obdélník 19"/>
          <p:cNvSpPr/>
          <p:nvPr/>
        </p:nvSpPr>
        <p:spPr>
          <a:xfrm>
            <a:off x="7498084" y="5922635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86.25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1" name="Obdélník 20"/>
          <p:cNvSpPr/>
          <p:nvPr/>
        </p:nvSpPr>
        <p:spPr>
          <a:xfrm>
            <a:off x="9331008" y="386310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5.1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2" name="Obdélník 21"/>
          <p:cNvSpPr/>
          <p:nvPr/>
        </p:nvSpPr>
        <p:spPr>
          <a:xfrm>
            <a:off x="9331008" y="498324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1.8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3" name="Obdélník 22"/>
          <p:cNvSpPr/>
          <p:nvPr/>
        </p:nvSpPr>
        <p:spPr>
          <a:xfrm>
            <a:off x="9331007" y="423648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3.3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4" name="Obdélník 23"/>
          <p:cNvSpPr/>
          <p:nvPr/>
        </p:nvSpPr>
        <p:spPr>
          <a:xfrm>
            <a:off x="9331008" y="460986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2.4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5" name="Obdélník 24"/>
          <p:cNvSpPr/>
          <p:nvPr/>
        </p:nvSpPr>
        <p:spPr>
          <a:xfrm>
            <a:off x="9331008" y="535662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4.1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6" name="Obdélník 25"/>
          <p:cNvSpPr/>
          <p:nvPr/>
        </p:nvSpPr>
        <p:spPr>
          <a:xfrm>
            <a:off x="9335133" y="5916696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62.71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7" name="Obdélník 26"/>
          <p:cNvSpPr/>
          <p:nvPr/>
        </p:nvSpPr>
        <p:spPr>
          <a:xfrm>
            <a:off x="11155682" y="386181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0.5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8" name="Obdélník 27"/>
          <p:cNvSpPr/>
          <p:nvPr/>
        </p:nvSpPr>
        <p:spPr>
          <a:xfrm>
            <a:off x="11155682" y="498195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1.1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29" name="Obdélník 28"/>
          <p:cNvSpPr/>
          <p:nvPr/>
        </p:nvSpPr>
        <p:spPr>
          <a:xfrm>
            <a:off x="11155681" y="423519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0.7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30" name="Obdélník 29"/>
          <p:cNvSpPr/>
          <p:nvPr/>
        </p:nvSpPr>
        <p:spPr>
          <a:xfrm>
            <a:off x="11155682" y="460857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1.2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31" name="Obdélník 30"/>
          <p:cNvSpPr/>
          <p:nvPr/>
        </p:nvSpPr>
        <p:spPr>
          <a:xfrm>
            <a:off x="11155682" y="535533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0.0</a:t>
            </a:r>
            <a:endParaRPr lang="cs-CZ" sz="1300" dirty="0">
              <a:solidFill>
                <a:schemeClr val="tx1"/>
              </a:solidFill>
            </a:endParaRPr>
          </a:p>
        </p:txBody>
      </p:sp>
      <p:sp>
        <p:nvSpPr>
          <p:cNvPr id="32" name="Obdélník 31"/>
          <p:cNvSpPr/>
          <p:nvPr/>
        </p:nvSpPr>
        <p:spPr>
          <a:xfrm>
            <a:off x="11159807" y="5915407"/>
            <a:ext cx="586105" cy="37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00" dirty="0" smtClean="0">
                <a:solidFill>
                  <a:schemeClr val="tx1"/>
                </a:solidFill>
              </a:rPr>
              <a:t>3.39</a:t>
            </a:r>
            <a:endParaRPr lang="cs-CZ" sz="13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ovéPole 32"/>
              <p:cNvSpPr txBox="1"/>
              <p:nvPr/>
            </p:nvSpPr>
            <p:spPr>
              <a:xfrm>
                <a:off x="5820159" y="3419690"/>
                <a:ext cx="276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33" name="TextovéPole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0159" y="3419690"/>
                <a:ext cx="276101" cy="276999"/>
              </a:xfrm>
              <a:prstGeom prst="rect">
                <a:avLst/>
              </a:prstGeom>
              <a:blipFill>
                <a:blip r:embed="rId4"/>
                <a:stretch>
                  <a:fillRect l="-24444" t="-48889" r="-66667" b="-1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ovéPole 36"/>
              <p:cNvSpPr txBox="1"/>
              <p:nvPr/>
            </p:nvSpPr>
            <p:spPr>
              <a:xfrm>
                <a:off x="4974405" y="5970825"/>
                <a:ext cx="60183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37" name="TextovéPole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4405" y="5970825"/>
                <a:ext cx="601831" cy="276999"/>
              </a:xfrm>
              <a:prstGeom prst="rect">
                <a:avLst/>
              </a:prstGeom>
              <a:blipFill>
                <a:blip r:embed="rId5"/>
                <a:stretch>
                  <a:fillRect l="-13131" t="-45652" r="-26263" b="-32609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ovéPole 37"/>
              <p:cNvSpPr txBox="1"/>
              <p:nvPr/>
            </p:nvSpPr>
            <p:spPr>
              <a:xfrm>
                <a:off x="7646661" y="3419690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38" name="TextovéPole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6661" y="3419690"/>
                <a:ext cx="281423" cy="276999"/>
              </a:xfrm>
              <a:prstGeom prst="rect">
                <a:avLst/>
              </a:prstGeom>
              <a:blipFill>
                <a:blip r:embed="rId6"/>
                <a:stretch>
                  <a:fillRect l="-21277" t="-48889" r="-63830" b="-1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ovéPole 38"/>
              <p:cNvSpPr txBox="1"/>
              <p:nvPr/>
            </p:nvSpPr>
            <p:spPr>
              <a:xfrm>
                <a:off x="9478485" y="3419690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39" name="TextovéPole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8485" y="3419690"/>
                <a:ext cx="281423" cy="276999"/>
              </a:xfrm>
              <a:prstGeom prst="rect">
                <a:avLst/>
              </a:prstGeom>
              <a:blipFill>
                <a:blip r:embed="rId7"/>
                <a:stretch>
                  <a:fillRect l="-23913" t="-48889" r="-65217" b="-1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ovéPole 39"/>
              <p:cNvSpPr txBox="1"/>
              <p:nvPr/>
            </p:nvSpPr>
            <p:spPr>
              <a:xfrm>
                <a:off x="11308021" y="3419690"/>
                <a:ext cx="2814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40" name="TextovéPole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08021" y="3419690"/>
                <a:ext cx="281423" cy="276999"/>
              </a:xfrm>
              <a:prstGeom prst="rect">
                <a:avLst/>
              </a:prstGeom>
              <a:blipFill>
                <a:blip r:embed="rId8"/>
                <a:stretch>
                  <a:fillRect l="-23913" t="-48889" r="-65217" b="-1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ovéPole 40"/>
              <p:cNvSpPr txBox="1"/>
              <p:nvPr/>
            </p:nvSpPr>
            <p:spPr>
              <a:xfrm>
                <a:off x="6806844" y="5963597"/>
                <a:ext cx="6071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41" name="TextovéPole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6844" y="5963597"/>
                <a:ext cx="607154" cy="276999"/>
              </a:xfrm>
              <a:prstGeom prst="rect">
                <a:avLst/>
              </a:prstGeom>
              <a:blipFill>
                <a:blip r:embed="rId9"/>
                <a:stretch>
                  <a:fillRect l="-13131" t="-45652" r="-25253" b="-32609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ovéPole 41"/>
              <p:cNvSpPr txBox="1"/>
              <p:nvPr/>
            </p:nvSpPr>
            <p:spPr>
              <a:xfrm>
                <a:off x="8650891" y="5961076"/>
                <a:ext cx="6071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42" name="TextovéPole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0891" y="5961076"/>
                <a:ext cx="607154" cy="276999"/>
              </a:xfrm>
              <a:prstGeom prst="rect">
                <a:avLst/>
              </a:prstGeom>
              <a:blipFill>
                <a:blip r:embed="rId10"/>
                <a:stretch>
                  <a:fillRect l="-13000" t="-48889" r="-25000" b="-3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ovéPole 42"/>
              <p:cNvSpPr txBox="1"/>
              <p:nvPr/>
            </p:nvSpPr>
            <p:spPr>
              <a:xfrm>
                <a:off x="10480654" y="5961075"/>
                <a:ext cx="60715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43" name="TextovéPole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80654" y="5961075"/>
                <a:ext cx="607154" cy="276999"/>
              </a:xfrm>
              <a:prstGeom prst="rect">
                <a:avLst/>
              </a:prstGeom>
              <a:blipFill>
                <a:blip r:embed="rId11"/>
                <a:stretch>
                  <a:fillRect l="-13000" t="-48889" r="-25000" b="-3555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ovéPole 43"/>
          <p:cNvSpPr txBox="1"/>
          <p:nvPr/>
        </p:nvSpPr>
        <p:spPr>
          <a:xfrm>
            <a:off x="6251263" y="3012808"/>
            <a:ext cx="4823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00A499"/>
                </a:solidFill>
              </a:rPr>
              <a:t>Individuals (solutions) representation</a:t>
            </a:r>
            <a:endParaRPr lang="cs-CZ" dirty="0">
              <a:solidFill>
                <a:srgbClr val="00A4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98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7" y="1028700"/>
            <a:ext cx="11796416" cy="839289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Differential Evolution – Pseudocode – Main Loop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5</a:t>
            </a:fld>
            <a:endParaRPr lang="cs-CZ"/>
          </a:p>
        </p:txBody>
      </p:sp>
      <p:sp>
        <p:nvSpPr>
          <p:cNvPr id="3" name="TextovéPole 2"/>
          <p:cNvSpPr txBox="1"/>
          <p:nvPr/>
        </p:nvSpPr>
        <p:spPr>
          <a:xfrm>
            <a:off x="388620" y="1867989"/>
            <a:ext cx="114300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pop = Generate NP random individuals (you can use the class Solution mentioned in Exercise 1)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g &lt;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g_maxim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new_pop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deepcopy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(pop) # new generation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for each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x in enumerate(pop): #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is also denoted as a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target vector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r1, r2, r3 = select random indices(from 0 to NP-1) such that r1!=r2!=r3!=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(x_r1.params – x_r2.params)*F + x_r3.params #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mutation vector. </a:t>
            </a:r>
            <a:r>
              <a:rPr lang="en-GB" sz="1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TAKE CARE FOR BOUNDARIES!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np.zeros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(dimension) #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trial vector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j_rnd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np.random.randint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(0, dimension)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for j in range(dimension):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np.random.uniform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&lt; CR or j ==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j_rnd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u[j] = v[j] # at least 1 parameter should be from a mutation vector v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u[j]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x_i.params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[j]</a:t>
            </a: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f_u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Evaluate trial vector u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f_u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is better or equals to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f_x_i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# </a:t>
            </a:r>
            <a:r>
              <a:rPr lang="en-GB" sz="1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always accept a solution with the same fitness as a target vector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new_x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Solution(dimension,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lower_bound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upper_bound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new_x.params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u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new_x.f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f_u</a:t>
            </a:r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pop =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new_pop</a:t>
            </a:r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g += 1</a:t>
            </a:r>
          </a:p>
          <a:p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en-GB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cs-CZ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700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Task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26/10/20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3135" y="6331711"/>
            <a:ext cx="9937749" cy="318604"/>
          </a:xfrm>
        </p:spPr>
        <p:txBody>
          <a:bodyPr/>
          <a:lstStyle/>
          <a:p>
            <a:r>
              <a:rPr lang="cs-CZ" dirty="0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6</a:t>
            </a:fld>
            <a:endParaRPr lang="cs-CZ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ovéPole 2"/>
              <p:cNvSpPr txBox="1"/>
              <p:nvPr/>
            </p:nvSpPr>
            <p:spPr>
              <a:xfrm>
                <a:off x="249318" y="2220188"/>
                <a:ext cx="4360782" cy="4462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 smtClean="0">
                    <a:cs typeface="Courier New" panose="02070309020205020404" pitchFamily="49" charset="0"/>
                  </a:rPr>
                  <a:t>Implement DE/rand/1/bin</a:t>
                </a:r>
                <a:endParaRPr lang="en-US" sz="2000" dirty="0">
                  <a:cs typeface="Courier New" panose="02070309020205020404" pitchFamily="49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 smtClean="0">
                    <a:cs typeface="Courier New" panose="02070309020205020404" pitchFamily="49" charset="0"/>
                  </a:rPr>
                  <a:t>Use DE to find out the optimal solution of the optimization functions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 smtClean="0">
                  <a:cs typeface="Courier New" panose="02070309020205020404" pitchFamily="49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𝑁𝑃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=20</m:t>
                    </m:r>
                  </m:oMath>
                </a14:m>
                <a:endParaRPr lang="en-US" sz="2000" dirty="0" smtClean="0">
                  <a:cs typeface="Courier New" panose="02070309020205020404" pitchFamily="49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𝐹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=0.5</m:t>
                    </m:r>
                  </m:oMath>
                </a14:m>
                <a:endParaRPr lang="en-GB" sz="2000" b="0" dirty="0" smtClean="0">
                  <a:cs typeface="Courier New" panose="02070309020205020404" pitchFamily="49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𝐶𝑅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=0.5</m:t>
                    </m:r>
                  </m:oMath>
                </a14:m>
                <a:endParaRPr lang="en-GB" sz="2000" b="0" dirty="0" smtClean="0">
                  <a:cs typeface="Courier New" panose="02070309020205020404" pitchFamily="49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𝐺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𝑚𝑎𝑥𝑖𝑚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  <a:cs typeface="Courier New" panose="02070309020205020404" pitchFamily="49" charset="0"/>
                      </a:rPr>
                      <m:t>=50</m:t>
                    </m:r>
                  </m:oMath>
                </a14:m>
                <a:endParaRPr lang="en-GB" sz="2000" b="0" dirty="0" smtClean="0">
                  <a:cs typeface="Courier New" panose="02070309020205020404" pitchFamily="49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en-US" sz="2000" dirty="0">
                  <a:cs typeface="Courier New" panose="02070309020205020404" pitchFamily="49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 smtClean="0">
                    <a:cs typeface="Courier New" panose="02070309020205020404" pitchFamily="49" charset="0"/>
                  </a:rPr>
                  <a:t>Visualize the process of search (in 3D)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cs typeface="Courier New" panose="02070309020205020404" pitchFamily="49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 smtClean="0">
                    <a:cs typeface="Courier New" panose="02070309020205020404" pitchFamily="49" charset="0"/>
                  </a:rPr>
                  <a:t>Inspiration: Figures 1, 2, and 3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sz="2400" dirty="0" smtClean="0">
                  <a:cs typeface="Courier New" panose="02070309020205020404" pitchFamily="49" charset="0"/>
                </a:endParaRPr>
              </a:p>
            </p:txBody>
          </p:sp>
        </mc:Choice>
        <mc:Fallback xmlns="">
          <p:sp>
            <p:nvSpPr>
              <p:cNvPr id="3" name="TextovéPo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318" y="2220188"/>
                <a:ext cx="4360782" cy="4462760"/>
              </a:xfrm>
              <a:prstGeom prst="rect">
                <a:avLst/>
              </a:prstGeom>
              <a:blipFill>
                <a:blip r:embed="rId3"/>
                <a:stretch>
                  <a:fillRect l="-1259" t="-683" r="-1399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ovéPole 8"/>
          <p:cNvSpPr txBox="1"/>
          <p:nvPr/>
        </p:nvSpPr>
        <p:spPr>
          <a:xfrm>
            <a:off x="5627370" y="486156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Figure 1</a:t>
            </a:r>
            <a:endParaRPr lang="cs-CZ" dirty="0"/>
          </a:p>
        </p:txBody>
      </p:sp>
      <p:sp>
        <p:nvSpPr>
          <p:cNvPr id="10" name="TextovéPole 9"/>
          <p:cNvSpPr txBox="1"/>
          <p:nvPr/>
        </p:nvSpPr>
        <p:spPr>
          <a:xfrm>
            <a:off x="9083218" y="6038686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Figure 3</a:t>
            </a:r>
            <a:endParaRPr lang="cs-CZ" dirty="0"/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884" y="1752161"/>
            <a:ext cx="4023360" cy="3017520"/>
          </a:xfrm>
          <a:prstGeom prst="rect">
            <a:avLst/>
          </a:prstGeom>
        </p:spPr>
      </p:pic>
      <p:pic>
        <p:nvPicPr>
          <p:cNvPr id="12" name="Obrázek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157" y="3333188"/>
            <a:ext cx="3627120" cy="2720340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157" y="413282"/>
            <a:ext cx="3481795" cy="2611347"/>
          </a:xfrm>
          <a:prstGeom prst="rect">
            <a:avLst/>
          </a:prstGeom>
        </p:spPr>
      </p:pic>
      <p:sp>
        <p:nvSpPr>
          <p:cNvPr id="14" name="TextovéPole 13"/>
          <p:cNvSpPr txBox="1"/>
          <p:nvPr/>
        </p:nvSpPr>
        <p:spPr>
          <a:xfrm>
            <a:off x="9158098" y="3017208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Figure 2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91894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9EA5466-EA04-5F40-8B3D-430DA20B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98574-6581-B943-9544-53578E1A0E6E}" type="datetime3">
              <a:rPr lang="cs-CZ" smtClean="0"/>
              <a:t>26/10/20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B228093-4893-764A-89E9-6B9C6335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5A0DD5F-9D7C-234D-BBCB-4B088545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7</a:t>
            </a:fld>
            <a:endParaRPr lang="cs-CZ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DDB3C1C-78A3-FD45-9288-66B6297FA8A9}"/>
              </a:ext>
            </a:extLst>
          </p:cNvPr>
          <p:cNvSpPr/>
          <p:nvPr/>
        </p:nvSpPr>
        <p:spPr>
          <a:xfrm>
            <a:off x="203497" y="1840230"/>
            <a:ext cx="11796416" cy="707886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GB" sz="4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 for your attention</a:t>
            </a:r>
            <a:endParaRPr lang="en-GB" sz="4000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8408D255-5881-3A44-BC2B-29C775205970}"/>
              </a:ext>
            </a:extLst>
          </p:cNvPr>
          <p:cNvSpPr/>
          <p:nvPr/>
        </p:nvSpPr>
        <p:spPr>
          <a:xfrm>
            <a:off x="3048000" y="3500527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cs-CZ" sz="2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Ing.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Skanderov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á,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Ph.D.</a:t>
            </a:r>
          </a:p>
          <a:p>
            <a:pPr algn="ctr"/>
            <a:endParaRPr lang="cs-CZ" dirty="0"/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</a:t>
            </a:r>
            <a:r>
              <a:rPr lang="en-US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407</a:t>
            </a:r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+420 597 325 967</a:t>
            </a:r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lenka.skanderova@vsb.cz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omel.vsb.cz/</a:t>
            </a:r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~ska206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92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B9B6A61E-0F9B-2E40-B772-69F0F0447E4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67DD9339-61A0-9242-BAD7-819822963DFB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Games and AI</Template>
  <TotalTime>1940</TotalTime>
  <Words>576</Words>
  <Application>Microsoft Office PowerPoint</Application>
  <PresentationFormat>Širokoúhlá obrazovka</PresentationFormat>
  <Paragraphs>138</Paragraphs>
  <Slides>8</Slides>
  <Notes>8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Courier New</vt:lpstr>
      <vt:lpstr>Motiv Office</vt:lpstr>
      <vt:lpstr>Custom Design</vt:lpstr>
      <vt:lpstr>Prezentace aplikace PowerPoint</vt:lpstr>
      <vt:lpstr>Biologically inspired algorithms Exercise 5</vt:lpstr>
      <vt:lpstr>Content</vt:lpstr>
      <vt:lpstr>Differential Evolution – Control Parameters</vt:lpstr>
      <vt:lpstr>Differential Evolution – Individual and Population</vt:lpstr>
      <vt:lpstr>Differential Evolution – Pseudocode – Main Loop</vt:lpstr>
      <vt:lpstr>Task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Uživatel systému Windows</dc:creator>
  <cp:lastModifiedBy>Uživatel systému Windows</cp:lastModifiedBy>
  <cp:revision>204</cp:revision>
  <dcterms:created xsi:type="dcterms:W3CDTF">2020-09-24T07:05:11Z</dcterms:created>
  <dcterms:modified xsi:type="dcterms:W3CDTF">2020-10-26T08:50:10Z</dcterms:modified>
</cp:coreProperties>
</file>

<file path=docProps/thumbnail.jpeg>
</file>